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56" r:id="rId3"/>
    <p:sldId id="258" r:id="rId4"/>
    <p:sldId id="259" r:id="rId5"/>
    <p:sldId id="260" r:id="rId6"/>
    <p:sldId id="257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58" autoAdjust="0"/>
    <p:restoredTop sz="94660"/>
  </p:normalViewPr>
  <p:slideViewPr>
    <p:cSldViewPr>
      <p:cViewPr varScale="1">
        <p:scale>
          <a:sx n="50" d="100"/>
          <a:sy n="50" d="100"/>
        </p:scale>
        <p:origin x="-5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o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o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a-ES" smtClean="0"/>
              <a:t>Feu clic aquí per editar l'estil</a:t>
            </a:r>
            <a:endParaRPr kumimoji="0" lang="en-US"/>
          </a:p>
        </p:txBody>
      </p:sp>
      <p:sp>
        <p:nvSpPr>
          <p:cNvPr id="9" name="Subtíto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a-ES" smtClean="0"/>
              <a:t>Feu clic aquí per editar l'estil de subtítols del patró.</a:t>
            </a:r>
            <a:endParaRPr kumimoji="0" lang="en-US"/>
          </a:p>
        </p:txBody>
      </p:sp>
      <p:sp>
        <p:nvSpPr>
          <p:cNvPr id="28" name="Contenidor de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D6E878D-ACD2-4356-BE65-AB77031FDB99}" type="datetimeFigureOut">
              <a:rPr lang="es-ES" smtClean="0"/>
              <a:pPr/>
              <a:t>29/01/2012</a:t>
            </a:fld>
            <a:endParaRPr lang="es-ES"/>
          </a:p>
        </p:txBody>
      </p:sp>
      <p:sp>
        <p:nvSpPr>
          <p:cNvPr id="17" name="Contenidor de peu de pà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or rect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or rect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or rect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or rect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or rect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or rect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Contenidor de número de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A7B6545-EE8A-47C2-9F75-C6C1B3511C2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a-ES" smtClean="0"/>
              <a:t>Feu clic aquí per editar l'estil</a:t>
            </a:r>
            <a:endParaRPr kumimoji="0" lang="en-U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a-ES" smtClean="0"/>
              <a:t>Feu clic aquí per editar els estils de text</a:t>
            </a:r>
          </a:p>
          <a:p>
            <a:pPr lvl="1" eaLnBrk="1" latinLnBrk="0" hangingPunct="1"/>
            <a:r>
              <a:rPr lang="ca-ES" smtClean="0"/>
              <a:t>Segon nivell</a:t>
            </a:r>
          </a:p>
          <a:p>
            <a:pPr lvl="2" eaLnBrk="1" latinLnBrk="0" hangingPunct="1"/>
            <a:r>
              <a:rPr lang="ca-ES" smtClean="0"/>
              <a:t>Tercer nivell</a:t>
            </a:r>
          </a:p>
          <a:p>
            <a:pPr lvl="3" eaLnBrk="1" latinLnBrk="0" hangingPunct="1"/>
            <a:r>
              <a:rPr lang="ca-ES" smtClean="0"/>
              <a:t>Quart nivell</a:t>
            </a:r>
          </a:p>
          <a:p>
            <a:pPr lvl="4" eaLnBrk="1" latinLnBrk="0" hangingPunct="1"/>
            <a:r>
              <a:rPr lang="ca-ES" smtClean="0"/>
              <a:t>Cinquè nivell</a:t>
            </a:r>
            <a:endParaRPr kumimoji="0" lang="en-U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878D-ACD2-4356-BE65-AB77031FDB99}" type="datetimeFigureOut">
              <a:rPr lang="es-ES" smtClean="0"/>
              <a:pPr/>
              <a:t>29/01/2012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6545-EE8A-47C2-9F75-C6C1B3511C2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a-ES" smtClean="0"/>
              <a:t>Feu clic aquí per editar l'estil</a:t>
            </a:r>
            <a:endParaRPr kumimoji="0" lang="en-U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a-ES" smtClean="0"/>
              <a:t>Feu clic aquí per editar els estils de text</a:t>
            </a:r>
          </a:p>
          <a:p>
            <a:pPr lvl="1" eaLnBrk="1" latinLnBrk="0" hangingPunct="1"/>
            <a:r>
              <a:rPr lang="ca-ES" smtClean="0"/>
              <a:t>Segon nivell</a:t>
            </a:r>
          </a:p>
          <a:p>
            <a:pPr lvl="2" eaLnBrk="1" latinLnBrk="0" hangingPunct="1"/>
            <a:r>
              <a:rPr lang="ca-ES" smtClean="0"/>
              <a:t>Tercer nivell</a:t>
            </a:r>
          </a:p>
          <a:p>
            <a:pPr lvl="3" eaLnBrk="1" latinLnBrk="0" hangingPunct="1"/>
            <a:r>
              <a:rPr lang="ca-ES" smtClean="0"/>
              <a:t>Quart nivell</a:t>
            </a:r>
          </a:p>
          <a:p>
            <a:pPr lvl="4" eaLnBrk="1" latinLnBrk="0" hangingPunct="1"/>
            <a:r>
              <a:rPr lang="ca-ES" smtClean="0"/>
              <a:t>Cinquè nivell</a:t>
            </a:r>
            <a:endParaRPr kumimoji="0" lang="en-U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878D-ACD2-4356-BE65-AB77031FDB99}" type="datetimeFigureOut">
              <a:rPr lang="es-ES" smtClean="0"/>
              <a:pPr/>
              <a:t>29/01/2012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6545-EE8A-47C2-9F75-C6C1B3511C2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a-ES" smtClean="0"/>
              <a:t>Feu clic aquí per editar l'estil</a:t>
            </a:r>
            <a:endParaRPr kumimoji="0" lang="en-US"/>
          </a:p>
        </p:txBody>
      </p:sp>
      <p:sp>
        <p:nvSpPr>
          <p:cNvPr id="8" name="Contenidor de contingut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a-ES" smtClean="0"/>
              <a:t>Feu clic aquí per editar els estils de text</a:t>
            </a:r>
          </a:p>
          <a:p>
            <a:pPr lvl="1" eaLnBrk="1" latinLnBrk="0" hangingPunct="1"/>
            <a:r>
              <a:rPr lang="ca-ES" smtClean="0"/>
              <a:t>Segon nivell</a:t>
            </a:r>
          </a:p>
          <a:p>
            <a:pPr lvl="2" eaLnBrk="1" latinLnBrk="0" hangingPunct="1"/>
            <a:r>
              <a:rPr lang="ca-ES" smtClean="0"/>
              <a:t>Tercer nivell</a:t>
            </a:r>
          </a:p>
          <a:p>
            <a:pPr lvl="3" eaLnBrk="1" latinLnBrk="0" hangingPunct="1"/>
            <a:r>
              <a:rPr lang="ca-ES" smtClean="0"/>
              <a:t>Quart nivell</a:t>
            </a:r>
          </a:p>
          <a:p>
            <a:pPr lvl="4" eaLnBrk="1" latinLnBrk="0" hangingPunct="1"/>
            <a:r>
              <a:rPr lang="ca-ES" smtClean="0"/>
              <a:t>Cinquè nivell</a:t>
            </a:r>
            <a:endParaRPr kumimoji="0" lang="en-U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6E878D-ACD2-4356-BE65-AB77031FDB99}" type="datetimeFigureOut">
              <a:rPr lang="es-ES" smtClean="0"/>
              <a:pPr/>
              <a:t>29/01/2012</a:t>
            </a:fld>
            <a:endParaRPr lang="es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7B6545-EE8A-47C2-9F75-C6C1B3511C24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0" name="Contenidor de peu de pà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pçalera de la secci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a-ES" smtClean="0"/>
              <a:t>Feu clic aquí per editar l'estil</a:t>
            </a:r>
            <a:endParaRPr kumimoji="0" lang="en-U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a-ES" smtClean="0"/>
              <a:t>Feu clic aquí per editar els estils de text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D6E878D-ACD2-4356-BE65-AB77031FDB99}" type="datetimeFigureOut">
              <a:rPr lang="es-ES" smtClean="0"/>
              <a:pPr/>
              <a:t>29/01/2012</a:t>
            </a:fld>
            <a:endParaRPr lang="es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or rect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or rect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or rect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or rect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or rect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or rect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A7B6545-EE8A-47C2-9F75-C6C1B3511C2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a-ES" smtClean="0"/>
              <a:t>Feu clic aquí per editar l'estil</a:t>
            </a:r>
            <a:endParaRPr kumimoji="0" lang="en-U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878D-ACD2-4356-BE65-AB77031FDB99}" type="datetimeFigureOut">
              <a:rPr lang="es-ES" smtClean="0"/>
              <a:pPr/>
              <a:t>29/01/2012</a:t>
            </a:fld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6545-EE8A-47C2-9F75-C6C1B3511C24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9" name="Contenidor de contingut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a-ES" smtClean="0"/>
              <a:t>Feu clic aquí per editar els estils de text</a:t>
            </a:r>
          </a:p>
          <a:p>
            <a:pPr lvl="1" eaLnBrk="1" latinLnBrk="0" hangingPunct="1"/>
            <a:r>
              <a:rPr lang="ca-ES" smtClean="0"/>
              <a:t>Segon nivell</a:t>
            </a:r>
          </a:p>
          <a:p>
            <a:pPr lvl="2" eaLnBrk="1" latinLnBrk="0" hangingPunct="1"/>
            <a:r>
              <a:rPr lang="ca-ES" smtClean="0"/>
              <a:t>Tercer nivell</a:t>
            </a:r>
          </a:p>
          <a:p>
            <a:pPr lvl="3" eaLnBrk="1" latinLnBrk="0" hangingPunct="1"/>
            <a:r>
              <a:rPr lang="ca-ES" smtClean="0"/>
              <a:t>Quart nivell</a:t>
            </a:r>
          </a:p>
          <a:p>
            <a:pPr lvl="4" eaLnBrk="1" latinLnBrk="0" hangingPunct="1"/>
            <a:r>
              <a:rPr lang="ca-ES" smtClean="0"/>
              <a:t>Cinquè nivell</a:t>
            </a:r>
            <a:endParaRPr kumimoji="0" lang="en-US"/>
          </a:p>
        </p:txBody>
      </p:sp>
      <p:sp>
        <p:nvSpPr>
          <p:cNvPr id="11" name="Contenidor de contingut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a-ES" smtClean="0"/>
              <a:t>Feu clic aquí per editar els estils de text</a:t>
            </a:r>
          </a:p>
          <a:p>
            <a:pPr lvl="1" eaLnBrk="1" latinLnBrk="0" hangingPunct="1"/>
            <a:r>
              <a:rPr lang="ca-ES" smtClean="0"/>
              <a:t>Segon nivell</a:t>
            </a:r>
          </a:p>
          <a:p>
            <a:pPr lvl="2" eaLnBrk="1" latinLnBrk="0" hangingPunct="1"/>
            <a:r>
              <a:rPr lang="ca-ES" smtClean="0"/>
              <a:t>Tercer nivell</a:t>
            </a:r>
          </a:p>
          <a:p>
            <a:pPr lvl="3" eaLnBrk="1" latinLnBrk="0" hangingPunct="1"/>
            <a:r>
              <a:rPr lang="ca-ES" smtClean="0"/>
              <a:t>Quart nivell</a:t>
            </a:r>
          </a:p>
          <a:p>
            <a:pPr lvl="4" eaLnBrk="1" latinLnBrk="0" hangingPunct="1"/>
            <a:r>
              <a:rPr lang="ca-ES" smtClean="0"/>
              <a:t>Cinquè nivell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a-ES" smtClean="0"/>
              <a:t>Feu clic aquí per editar l'estil</a:t>
            </a:r>
            <a:endParaRPr kumimoji="0" lang="en-U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878D-ACD2-4356-BE65-AB77031FDB99}" type="datetimeFigureOut">
              <a:rPr lang="es-ES" smtClean="0"/>
              <a:pPr/>
              <a:t>29/01/2012</a:t>
            </a:fld>
            <a:endParaRPr lang="es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6545-EE8A-47C2-9F75-C6C1B3511C24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1" name="Contenidor de contingut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a-ES" smtClean="0"/>
              <a:t>Feu clic aquí per editar els estils de text</a:t>
            </a:r>
          </a:p>
          <a:p>
            <a:pPr lvl="1" eaLnBrk="1" latinLnBrk="0" hangingPunct="1"/>
            <a:r>
              <a:rPr lang="ca-ES" smtClean="0"/>
              <a:t>Segon nivell</a:t>
            </a:r>
          </a:p>
          <a:p>
            <a:pPr lvl="2" eaLnBrk="1" latinLnBrk="0" hangingPunct="1"/>
            <a:r>
              <a:rPr lang="ca-ES" smtClean="0"/>
              <a:t>Tercer nivell</a:t>
            </a:r>
          </a:p>
          <a:p>
            <a:pPr lvl="3" eaLnBrk="1" latinLnBrk="0" hangingPunct="1"/>
            <a:r>
              <a:rPr lang="ca-ES" smtClean="0"/>
              <a:t>Quart nivell</a:t>
            </a:r>
          </a:p>
          <a:p>
            <a:pPr lvl="4" eaLnBrk="1" latinLnBrk="0" hangingPunct="1"/>
            <a:r>
              <a:rPr lang="ca-ES" smtClean="0"/>
              <a:t>Cinquè nivell</a:t>
            </a:r>
            <a:endParaRPr kumimoji="0" lang="en-US"/>
          </a:p>
        </p:txBody>
      </p:sp>
      <p:sp>
        <p:nvSpPr>
          <p:cNvPr id="13" name="Contenidor de contingut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a-ES" smtClean="0"/>
              <a:t>Feu clic aquí per editar els estils de text</a:t>
            </a:r>
          </a:p>
          <a:p>
            <a:pPr lvl="1" eaLnBrk="1" latinLnBrk="0" hangingPunct="1"/>
            <a:r>
              <a:rPr lang="ca-ES" smtClean="0"/>
              <a:t>Segon nivell</a:t>
            </a:r>
          </a:p>
          <a:p>
            <a:pPr lvl="2" eaLnBrk="1" latinLnBrk="0" hangingPunct="1"/>
            <a:r>
              <a:rPr lang="ca-ES" smtClean="0"/>
              <a:t>Tercer nivell</a:t>
            </a:r>
          </a:p>
          <a:p>
            <a:pPr lvl="3" eaLnBrk="1" latinLnBrk="0" hangingPunct="1"/>
            <a:r>
              <a:rPr lang="ca-ES" smtClean="0"/>
              <a:t>Quart nivell</a:t>
            </a:r>
          </a:p>
          <a:p>
            <a:pPr lvl="4" eaLnBrk="1" latinLnBrk="0" hangingPunct="1"/>
            <a:r>
              <a:rPr lang="ca-ES" smtClean="0"/>
              <a:t>Cinquè nivell</a:t>
            </a:r>
            <a:endParaRPr kumimoji="0" lang="en-US"/>
          </a:p>
        </p:txBody>
      </p:sp>
      <p:sp>
        <p:nvSpPr>
          <p:cNvPr id="12" name="Contenidor de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a-ES" smtClean="0"/>
              <a:t>Feu clic aquí per editar els estils de text</a:t>
            </a:r>
          </a:p>
        </p:txBody>
      </p:sp>
      <p:sp>
        <p:nvSpPr>
          <p:cNvPr id="14" name="Contenidor de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a-ES" smtClean="0"/>
              <a:t>Feu clic aquí per editar els estils de text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a-ES" smtClean="0"/>
              <a:t>Feu clic aquí per editar l'estil</a:t>
            </a:r>
            <a:endParaRPr kumimoji="0" lang="en-US"/>
          </a:p>
        </p:txBody>
      </p:sp>
      <p:sp>
        <p:nvSpPr>
          <p:cNvPr id="6" name="Contenidor de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6E878D-ACD2-4356-BE65-AB77031FDB99}" type="datetimeFigureOut">
              <a:rPr lang="es-ES" smtClean="0"/>
              <a:pPr/>
              <a:t>29/01/2012</a:t>
            </a:fld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7B6545-EE8A-47C2-9F75-C6C1B3511C24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878D-ACD2-4356-BE65-AB77031FDB99}" type="datetimeFigureOut">
              <a:rPr lang="es-ES" smtClean="0"/>
              <a:pPr/>
              <a:t>29/01/2012</a:t>
            </a:fld>
            <a:endParaRPr lang="es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B6545-EE8A-47C2-9F75-C6C1B3511C24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ingut amb l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or rect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a-ES" smtClean="0"/>
              <a:t>Feu clic aquí per editar l'estil</a:t>
            </a:r>
            <a:endParaRPr kumimoji="0" lang="en-US"/>
          </a:p>
        </p:txBody>
      </p:sp>
      <p:sp>
        <p:nvSpPr>
          <p:cNvPr id="3" name="Contenidor de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a-ES" smtClean="0"/>
              <a:t>Feu clic aquí per editar els estils de text</a:t>
            </a:r>
          </a:p>
        </p:txBody>
      </p:sp>
      <p:sp>
        <p:nvSpPr>
          <p:cNvPr id="8" name="Connector rect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or rect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or rect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or rect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idor de contingut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a-ES" smtClean="0"/>
              <a:t>Feu clic aquí per editar els estils de text</a:t>
            </a:r>
          </a:p>
          <a:p>
            <a:pPr lvl="1" eaLnBrk="1" latinLnBrk="0" hangingPunct="1"/>
            <a:r>
              <a:rPr lang="ca-ES" smtClean="0"/>
              <a:t>Segon nivell</a:t>
            </a:r>
          </a:p>
          <a:p>
            <a:pPr lvl="2" eaLnBrk="1" latinLnBrk="0" hangingPunct="1"/>
            <a:r>
              <a:rPr lang="ca-ES" smtClean="0"/>
              <a:t>Tercer nivell</a:t>
            </a:r>
          </a:p>
          <a:p>
            <a:pPr lvl="3" eaLnBrk="1" latinLnBrk="0" hangingPunct="1"/>
            <a:r>
              <a:rPr lang="ca-ES" smtClean="0"/>
              <a:t>Quart nivell</a:t>
            </a:r>
          </a:p>
          <a:p>
            <a:pPr lvl="4" eaLnBrk="1" latinLnBrk="0" hangingPunct="1"/>
            <a:r>
              <a:rPr lang="ca-ES" smtClean="0"/>
              <a:t>Cinquè nivell</a:t>
            </a:r>
            <a:endParaRPr kumimoji="0" lang="en-US"/>
          </a:p>
        </p:txBody>
      </p:sp>
      <p:sp>
        <p:nvSpPr>
          <p:cNvPr id="21" name="Contenidor de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6E878D-ACD2-4356-BE65-AB77031FDB99}" type="datetimeFigureOut">
              <a:rPr lang="es-ES" smtClean="0"/>
              <a:pPr/>
              <a:t>29/01/2012</a:t>
            </a:fld>
            <a:endParaRPr lang="es-ES"/>
          </a:p>
        </p:txBody>
      </p:sp>
      <p:sp>
        <p:nvSpPr>
          <p:cNvPr id="22" name="Contenidor de número de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7B6545-EE8A-47C2-9F75-C6C1B3511C24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23" name="Contenidor de peu de pà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or rect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a-ES" smtClean="0"/>
              <a:t>Feu clic aquí per editar l'estil</a:t>
            </a:r>
            <a:endParaRPr kumimoji="0" lang="en-U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a-ES" smtClean="0"/>
              <a:t>Feu clic a la icona per afegir una imatge</a:t>
            </a:r>
            <a:endParaRPr kumimoji="0" lang="en-US" dirty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a-ES" smtClean="0"/>
              <a:t>Feu clic aquí per editar els estils de text</a:t>
            </a:r>
          </a:p>
        </p:txBody>
      </p:sp>
      <p:sp>
        <p:nvSpPr>
          <p:cNvPr id="10" name="Connector rect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or rect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or rect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or rect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Contenidor de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6E878D-ACD2-4356-BE65-AB77031FDB99}" type="datetimeFigureOut">
              <a:rPr lang="es-ES" smtClean="0"/>
              <a:pPr/>
              <a:t>29/01/2012</a:t>
            </a:fld>
            <a:endParaRPr lang="es-ES"/>
          </a:p>
        </p:txBody>
      </p:sp>
      <p:sp>
        <p:nvSpPr>
          <p:cNvPr id="18" name="Contenidor de número de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7B6545-EE8A-47C2-9F75-C6C1B3511C24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21" name="Contenidor de peu de pà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or rect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Contenidor de títo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a-ES" smtClean="0"/>
              <a:t>Feu clic aquí per editar l'estil</a:t>
            </a:r>
            <a:endParaRPr kumimoji="0" lang="en-US"/>
          </a:p>
        </p:txBody>
      </p:sp>
      <p:sp>
        <p:nvSpPr>
          <p:cNvPr id="13" name="Contenidor de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a-ES" smtClean="0"/>
              <a:t>Feu clic aquí per editar els estils de text</a:t>
            </a:r>
          </a:p>
          <a:p>
            <a:pPr lvl="1" eaLnBrk="1" latinLnBrk="0" hangingPunct="1"/>
            <a:r>
              <a:rPr kumimoji="0" lang="ca-ES" smtClean="0"/>
              <a:t>Segon nivell</a:t>
            </a:r>
          </a:p>
          <a:p>
            <a:pPr lvl="2" eaLnBrk="1" latinLnBrk="0" hangingPunct="1"/>
            <a:r>
              <a:rPr kumimoji="0" lang="ca-ES" smtClean="0"/>
              <a:t>Tercer nivell</a:t>
            </a:r>
          </a:p>
          <a:p>
            <a:pPr lvl="3" eaLnBrk="1" latinLnBrk="0" hangingPunct="1"/>
            <a:r>
              <a:rPr kumimoji="0" lang="ca-ES" smtClean="0"/>
              <a:t>Quart nivell</a:t>
            </a:r>
          </a:p>
          <a:p>
            <a:pPr lvl="4" eaLnBrk="1" latinLnBrk="0" hangingPunct="1"/>
            <a:r>
              <a:rPr kumimoji="0" lang="ca-ES" smtClean="0"/>
              <a:t>Cinquè nivell</a:t>
            </a:r>
            <a:endParaRPr kumimoji="0" lang="en-US"/>
          </a:p>
        </p:txBody>
      </p:sp>
      <p:sp>
        <p:nvSpPr>
          <p:cNvPr id="14" name="Contenidor de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D6E878D-ACD2-4356-BE65-AB77031FDB99}" type="datetimeFigureOut">
              <a:rPr lang="es-ES" smtClean="0"/>
              <a:pPr/>
              <a:t>29/01/2012</a:t>
            </a:fld>
            <a:endParaRPr lang="es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Connector rect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or rect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or rect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Contenidor de número de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7B6545-EE8A-47C2-9F75-C6C1B3511C24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2267744" y="836712"/>
            <a:ext cx="4752528" cy="1080120"/>
          </a:xfrm>
        </p:spPr>
        <p:txBody>
          <a:bodyPr>
            <a:normAutofit fontScale="90000"/>
          </a:bodyPr>
          <a:lstStyle/>
          <a:p>
            <a:r>
              <a:rPr lang="ca-ES" sz="4000" dirty="0" err="1" smtClean="0">
                <a:solidFill>
                  <a:schemeClr val="accent2">
                    <a:lumMod val="75000"/>
                  </a:schemeClr>
                </a:solidFill>
              </a:rPr>
              <a:t>L'INS</a:t>
            </a:r>
            <a:r>
              <a:rPr lang="ca-ES" sz="4000" dirty="0" smtClean="0">
                <a:solidFill>
                  <a:schemeClr val="accent2">
                    <a:lumMod val="75000"/>
                  </a:schemeClr>
                </a:solidFill>
              </a:rPr>
              <a:t> VERDAGUER</a:t>
            </a:r>
            <a:r>
              <a:rPr lang="ca-ES" dirty="0" smtClean="0"/>
              <a:t/>
            </a:r>
            <a:br>
              <a:rPr lang="ca-ES" dirty="0" smtClean="0"/>
            </a:br>
            <a:endParaRPr lang="ca-ES" dirty="0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2339752" y="4293096"/>
            <a:ext cx="5956176" cy="1296144"/>
          </a:xfrm>
        </p:spPr>
        <p:txBody>
          <a:bodyPr>
            <a:normAutofit/>
          </a:bodyPr>
          <a:lstStyle/>
          <a:p>
            <a:r>
              <a:rPr lang="ca-ES" sz="2000" dirty="0" smtClean="0"/>
              <a:t>Parc de la Ciutadella s/n, 08003 </a:t>
            </a:r>
            <a:r>
              <a:rPr lang="ca-ES" sz="2000" dirty="0" smtClean="0"/>
              <a:t>Barcelona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Grup</a:t>
            </a:r>
            <a:r>
              <a:rPr lang="en-US" sz="2000" dirty="0" smtClean="0"/>
              <a:t>: </a:t>
            </a:r>
            <a:r>
              <a:rPr lang="en-US" sz="2000" dirty="0" err="1" smtClean="0"/>
              <a:t>Yusra</a:t>
            </a:r>
            <a:r>
              <a:rPr lang="en-US" sz="2000" dirty="0" smtClean="0"/>
              <a:t> El </a:t>
            </a:r>
            <a:r>
              <a:rPr lang="en-US" sz="2000" dirty="0" err="1" smtClean="0"/>
              <a:t>Kout</a:t>
            </a:r>
            <a:r>
              <a:rPr lang="en-US" sz="2000" dirty="0" smtClean="0"/>
              <a:t>, </a:t>
            </a:r>
            <a:r>
              <a:rPr lang="en-US" sz="2000" dirty="0" err="1" smtClean="0"/>
              <a:t>Xiaozhen</a:t>
            </a:r>
            <a:r>
              <a:rPr lang="en-US" sz="2000" dirty="0" smtClean="0"/>
              <a:t> Lin</a:t>
            </a:r>
            <a:endParaRPr lang="ca-ES" sz="2000" dirty="0"/>
          </a:p>
        </p:txBody>
      </p:sp>
      <p:pic>
        <p:nvPicPr>
          <p:cNvPr id="5" name="Imatge 4" descr="_20_02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1844824"/>
            <a:ext cx="3529797" cy="23570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91680" y="476672"/>
            <a:ext cx="5110336" cy="792087"/>
          </a:xfrm>
        </p:spPr>
        <p:txBody>
          <a:bodyPr>
            <a:normAutofit/>
          </a:bodyPr>
          <a:lstStyle/>
          <a:p>
            <a:r>
              <a:rPr lang="es-ES" sz="4000" dirty="0" smtClean="0">
                <a:solidFill>
                  <a:schemeClr val="accent6">
                    <a:lumMod val="75000"/>
                  </a:schemeClr>
                </a:solidFill>
              </a:rPr>
              <a:t>NANOALIMENTS</a:t>
            </a:r>
            <a:endParaRPr lang="es-E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5" y="1340768"/>
            <a:ext cx="4620655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QuadreDeText 3"/>
          <p:cNvSpPr txBox="1"/>
          <p:nvPr/>
        </p:nvSpPr>
        <p:spPr>
          <a:xfrm>
            <a:off x="2339752" y="4437112"/>
            <a:ext cx="56886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Parlem</a:t>
            </a:r>
            <a:r>
              <a:rPr lang="es-ES" dirty="0" smtClean="0"/>
              <a:t> d’</a:t>
            </a:r>
            <a:r>
              <a:rPr lang="ca-ES" dirty="0" smtClean="0"/>
              <a:t>un </a:t>
            </a:r>
            <a:r>
              <a:rPr lang="ca-ES" dirty="0" err="1" smtClean="0"/>
              <a:t>nanoaliment</a:t>
            </a:r>
            <a:r>
              <a:rPr lang="ca-ES" dirty="0" smtClean="0"/>
              <a:t> quan per a la seva fabricació s'utilitzen eines o processos </a:t>
            </a:r>
            <a:r>
              <a:rPr lang="ca-ES" dirty="0" err="1" smtClean="0"/>
              <a:t>nanotecnològics</a:t>
            </a:r>
            <a:r>
              <a:rPr lang="ca-ES" dirty="0" smtClean="0"/>
              <a:t> o bé inclouen </a:t>
            </a:r>
            <a:r>
              <a:rPr lang="ca-ES" dirty="0" err="1" smtClean="0"/>
              <a:t>nanopartícules</a:t>
            </a:r>
            <a:r>
              <a:rPr lang="ca-ES" dirty="0" smtClean="0"/>
              <a:t>, i en qualsevol de les etapes del seu desenvolupament.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xmlns="" val="2814786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836712"/>
            <a:ext cx="7787208" cy="1012974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PER QUÈ S’APLICA LA NANOTECNOLOGIA  </a:t>
            </a:r>
            <a:b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s-E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EN ELS ALIMENTS?</a:t>
            </a: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3 Marcador de contenido" descr="http://www.nanotecnologia.cl/wp-content/uploads/2010/05/nanotecnologia-alimentos.jpg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04864"/>
            <a:ext cx="2880320" cy="201622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QuadreDeText 3"/>
          <p:cNvSpPr txBox="1"/>
          <p:nvPr/>
        </p:nvSpPr>
        <p:spPr>
          <a:xfrm>
            <a:off x="3995936" y="2996952"/>
            <a:ext cx="46085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La </a:t>
            </a:r>
            <a:r>
              <a:rPr lang="es-ES" b="1" dirty="0" err="1" smtClean="0"/>
              <a:t>nanotecnologia</a:t>
            </a:r>
            <a:r>
              <a:rPr lang="es-ES" b="1" dirty="0" smtClean="0"/>
              <a:t> en la </a:t>
            </a:r>
            <a:r>
              <a:rPr lang="es-ES" b="1" dirty="0" err="1" smtClean="0"/>
              <a:t>alimentació</a:t>
            </a:r>
            <a:r>
              <a:rPr lang="es-ES" dirty="0" smtClean="0"/>
              <a:t>, </a:t>
            </a:r>
            <a:r>
              <a:rPr lang="es-ES" dirty="0" err="1" smtClean="0"/>
              <a:t>ens</a:t>
            </a:r>
            <a:r>
              <a:rPr lang="es-ES" dirty="0" smtClean="0"/>
              <a:t> </a:t>
            </a:r>
            <a:r>
              <a:rPr lang="es-ES" dirty="0" err="1" smtClean="0"/>
              <a:t>permetrà</a:t>
            </a:r>
            <a:r>
              <a:rPr lang="es-ES" dirty="0" smtClean="0"/>
              <a:t> </a:t>
            </a:r>
            <a:r>
              <a:rPr lang="es-ES" dirty="0" err="1" smtClean="0"/>
              <a:t>millorar</a:t>
            </a:r>
            <a:r>
              <a:rPr lang="es-ES" dirty="0" smtClean="0"/>
              <a:t> el sabor, la textura, </a:t>
            </a:r>
            <a:r>
              <a:rPr lang="es-ES" dirty="0" err="1" smtClean="0"/>
              <a:t>l'aspecte</a:t>
            </a:r>
            <a:r>
              <a:rPr lang="es-ES" dirty="0" smtClean="0"/>
              <a:t>, el </a:t>
            </a:r>
            <a:r>
              <a:rPr lang="es-ES" dirty="0" err="1" smtClean="0"/>
              <a:t>contingut</a:t>
            </a:r>
            <a:r>
              <a:rPr lang="es-ES" dirty="0" smtClean="0"/>
              <a:t> nutricional i la </a:t>
            </a:r>
            <a:r>
              <a:rPr lang="es-ES" dirty="0" err="1" smtClean="0"/>
              <a:t>durabilitat</a:t>
            </a:r>
            <a:r>
              <a:rPr lang="es-ES" dirty="0" smtClean="0"/>
              <a:t> </a:t>
            </a:r>
            <a:r>
              <a:rPr lang="es-ES" dirty="0" err="1" smtClean="0"/>
              <a:t>dels</a:t>
            </a:r>
            <a:r>
              <a:rPr lang="es-ES" dirty="0" smtClean="0"/>
              <a:t> </a:t>
            </a:r>
            <a:r>
              <a:rPr lang="es-ES" dirty="0" err="1" smtClean="0"/>
              <a:t>aliments</a:t>
            </a:r>
            <a:r>
              <a:rPr lang="es-ES" dirty="0" smtClean="0"/>
              <a:t> a través de la </a:t>
            </a:r>
            <a:r>
              <a:rPr lang="es-ES" dirty="0" err="1" smtClean="0"/>
              <a:t>manipulació</a:t>
            </a:r>
            <a:r>
              <a:rPr lang="es-ES" dirty="0" smtClean="0"/>
              <a:t> a escala </a:t>
            </a:r>
            <a:r>
              <a:rPr lang="es-ES" dirty="0" err="1" smtClean="0"/>
              <a:t>atòmica</a:t>
            </a:r>
            <a:r>
              <a:rPr lang="es-ES" dirty="0" smtClean="0"/>
              <a:t>. </a:t>
            </a:r>
            <a:r>
              <a:rPr lang="es-ES" dirty="0" err="1" smtClean="0"/>
              <a:t>Proporcionarà</a:t>
            </a:r>
            <a:r>
              <a:rPr lang="es-ES" dirty="0" smtClean="0"/>
              <a:t> </a:t>
            </a:r>
            <a:r>
              <a:rPr lang="es-ES" dirty="0" err="1" smtClean="0"/>
              <a:t>grans</a:t>
            </a:r>
            <a:r>
              <a:rPr lang="es-ES" dirty="0" smtClean="0"/>
              <a:t> </a:t>
            </a:r>
            <a:r>
              <a:rPr lang="es-ES" dirty="0" err="1" smtClean="0"/>
              <a:t>beneficis</a:t>
            </a:r>
            <a:r>
              <a:rPr lang="es-ES" dirty="0" smtClean="0"/>
              <a:t> a la industria i </a:t>
            </a:r>
            <a:r>
              <a:rPr lang="es-ES" dirty="0" err="1" smtClean="0"/>
              <a:t>als</a:t>
            </a:r>
            <a:r>
              <a:rPr lang="es-ES" dirty="0" smtClean="0"/>
              <a:t> </a:t>
            </a:r>
            <a:r>
              <a:rPr lang="es-ES" dirty="0" err="1" smtClean="0"/>
              <a:t>consumidors</a:t>
            </a:r>
            <a:r>
              <a:rPr lang="es-ES" dirty="0" smtClean="0"/>
              <a:t>. </a:t>
            </a:r>
            <a:r>
              <a:rPr lang="ca-ES" dirty="0" smtClean="0"/>
              <a:t>Actualment, hi ha almenys 106 </a:t>
            </a:r>
            <a:r>
              <a:rPr lang="ca-ES" dirty="0" err="1" smtClean="0"/>
              <a:t>nanoaliments</a:t>
            </a:r>
            <a:r>
              <a:rPr lang="ca-ES" dirty="0" smtClean="0"/>
              <a:t> que es comercialitzen. És difícil identificar els </a:t>
            </a:r>
            <a:r>
              <a:rPr lang="ca-ES" dirty="0" err="1" smtClean="0"/>
              <a:t>nanoaliments</a:t>
            </a:r>
            <a:r>
              <a:rPr lang="ca-ES" dirty="0" smtClean="0"/>
              <a:t> existents. 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xmlns="" val="45294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ol 4"/>
          <p:cNvSpPr>
            <a:spLocks noGrp="1"/>
          </p:cNvSpPr>
          <p:nvPr>
            <p:ph type="subTitle" idx="1"/>
          </p:nvPr>
        </p:nvSpPr>
        <p:spPr>
          <a:xfrm>
            <a:off x="1547664" y="1844824"/>
            <a:ext cx="6400800" cy="2472680"/>
          </a:xfrm>
        </p:spPr>
        <p:txBody>
          <a:bodyPr>
            <a:normAutofit/>
          </a:bodyPr>
          <a:lstStyle/>
          <a:p>
            <a:pPr algn="ctr"/>
            <a:r>
              <a:rPr lang="ca-ES" sz="3200" dirty="0" smtClean="0"/>
              <a:t>L’ús de les nanopartícules esta més avançat en produccions d’aliments que la indústria d’envasament.</a:t>
            </a:r>
            <a:endParaRPr lang="ca-E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QUÈ PODEN SER LES NANOPARTÍCULES QUE S’APLIQUEN ELS NANOALIMENTS?</a:t>
            </a:r>
            <a:endParaRPr lang="ca-E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348880"/>
            <a:ext cx="2808313" cy="1970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QuadreDeText 3"/>
          <p:cNvSpPr txBox="1"/>
          <p:nvPr/>
        </p:nvSpPr>
        <p:spPr>
          <a:xfrm>
            <a:off x="2051720" y="4797152"/>
            <a:ext cx="54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Com </a:t>
            </a:r>
            <a:r>
              <a:rPr lang="ca-ES" dirty="0" smtClean="0"/>
              <a:t>per exemple una sal més </a:t>
            </a:r>
            <a:r>
              <a:rPr lang="ca-ES" dirty="0" smtClean="0"/>
              <a:t>salada que conté </a:t>
            </a:r>
            <a:r>
              <a:rPr lang="ca-ES" dirty="0" err="1" smtClean="0"/>
              <a:t>nanopartícules</a:t>
            </a:r>
            <a:r>
              <a:rPr lang="ca-ES" dirty="0" smtClean="0"/>
              <a:t> amb la funció de transportar més </a:t>
            </a:r>
            <a:r>
              <a:rPr lang="ca-ES" dirty="0" smtClean="0"/>
              <a:t>ferro que pugui ser millor assimilat pel cos per tractar </a:t>
            </a:r>
            <a:r>
              <a:rPr lang="ca-ES" dirty="0" smtClean="0"/>
              <a:t>l'anèmia.</a:t>
            </a:r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692696"/>
            <a:ext cx="7467600" cy="782960"/>
          </a:xfrm>
        </p:spPr>
        <p:txBody>
          <a:bodyPr>
            <a:normAutofit/>
          </a:bodyPr>
          <a:lstStyle/>
          <a:p>
            <a:pPr algn="ctr"/>
            <a:r>
              <a:rPr lang="es-E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RISCOS EN NANOALIMENTS</a:t>
            </a:r>
            <a:endParaRPr lang="es-E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772816"/>
            <a:ext cx="324036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QuadreDeText 3"/>
          <p:cNvSpPr txBox="1"/>
          <p:nvPr/>
        </p:nvSpPr>
        <p:spPr>
          <a:xfrm>
            <a:off x="5004048" y="2060848"/>
            <a:ext cx="360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Les </a:t>
            </a:r>
            <a:r>
              <a:rPr lang="es-ES" dirty="0" err="1" smtClean="0"/>
              <a:t>implicacions</a:t>
            </a:r>
            <a:r>
              <a:rPr lang="es-ES" dirty="0" smtClean="0"/>
              <a:t> de la nanotecnología en </a:t>
            </a:r>
            <a:r>
              <a:rPr lang="es-ES" dirty="0" err="1" smtClean="0"/>
              <a:t>els</a:t>
            </a:r>
            <a:r>
              <a:rPr lang="es-ES" dirty="0" smtClean="0"/>
              <a:t> </a:t>
            </a:r>
            <a:r>
              <a:rPr lang="es-ES" dirty="0" err="1" smtClean="0"/>
              <a:t>aliments</a:t>
            </a:r>
            <a:r>
              <a:rPr lang="es-ES" dirty="0" smtClean="0"/>
              <a:t> </a:t>
            </a:r>
            <a:r>
              <a:rPr lang="es-ES" dirty="0" err="1" smtClean="0"/>
              <a:t>podrien</a:t>
            </a:r>
            <a:r>
              <a:rPr lang="es-ES" dirty="0" smtClean="0"/>
              <a:t> ser </a:t>
            </a:r>
            <a:r>
              <a:rPr lang="es-ES" dirty="0" err="1" smtClean="0"/>
              <a:t>significatives</a:t>
            </a:r>
            <a:r>
              <a:rPr lang="es-ES" dirty="0" smtClean="0"/>
              <a:t> en el </a:t>
            </a:r>
            <a:r>
              <a:rPr lang="es-ES" dirty="0" err="1" smtClean="0"/>
              <a:t>combat</a:t>
            </a:r>
            <a:r>
              <a:rPr lang="es-ES" dirty="0" smtClean="0"/>
              <a:t> a la </a:t>
            </a:r>
            <a:r>
              <a:rPr lang="es-ES" dirty="0" err="1" smtClean="0"/>
              <a:t>propagació</a:t>
            </a:r>
            <a:r>
              <a:rPr lang="es-ES" dirty="0" smtClean="0"/>
              <a:t> de </a:t>
            </a:r>
            <a:r>
              <a:rPr lang="es-ES" dirty="0" err="1" smtClean="0"/>
              <a:t>problemes</a:t>
            </a:r>
            <a:r>
              <a:rPr lang="es-ES" dirty="0" smtClean="0"/>
              <a:t> de </a:t>
            </a:r>
            <a:r>
              <a:rPr lang="es-ES" dirty="0" err="1" smtClean="0"/>
              <a:t>salut</a:t>
            </a:r>
            <a:r>
              <a:rPr lang="es-ES" dirty="0" smtClean="0"/>
              <a:t> </a:t>
            </a:r>
            <a:r>
              <a:rPr lang="es-ES" dirty="0" err="1" smtClean="0"/>
              <a:t>com</a:t>
            </a:r>
            <a:r>
              <a:rPr lang="es-ES" dirty="0" smtClean="0"/>
              <a:t> </a:t>
            </a:r>
            <a:r>
              <a:rPr lang="es-ES" dirty="0" err="1" smtClean="0"/>
              <a:t>l'obesitat</a:t>
            </a:r>
            <a:r>
              <a:rPr lang="es-ES" dirty="0" smtClean="0"/>
              <a:t>, la </a:t>
            </a:r>
            <a:r>
              <a:rPr lang="es-ES" dirty="0" err="1" smtClean="0"/>
              <a:t>diabetis</a:t>
            </a:r>
            <a:r>
              <a:rPr lang="es-ES" dirty="0" smtClean="0"/>
              <a:t> i les </a:t>
            </a:r>
            <a:r>
              <a:rPr lang="es-ES" dirty="0" err="1" smtClean="0"/>
              <a:t>afeccions</a:t>
            </a:r>
            <a:r>
              <a:rPr lang="es-ES" dirty="0" smtClean="0"/>
              <a:t> </a:t>
            </a:r>
            <a:r>
              <a:rPr lang="es-ES" dirty="0" err="1" smtClean="0"/>
              <a:t>cardíaques</a:t>
            </a:r>
            <a:r>
              <a:rPr lang="es-ES" dirty="0" smtClean="0"/>
              <a:t>.</a:t>
            </a:r>
            <a:endParaRPr lang="ca-ES" dirty="0" smtClean="0"/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xmlns="" val="277628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QuadreDeText 4"/>
          <p:cNvSpPr txBox="1"/>
          <p:nvPr/>
        </p:nvSpPr>
        <p:spPr>
          <a:xfrm>
            <a:off x="611560" y="1196752"/>
            <a:ext cx="82089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El </a:t>
            </a:r>
            <a:r>
              <a:rPr lang="es-ES" dirty="0" err="1" smtClean="0"/>
              <a:t>risc</a:t>
            </a:r>
            <a:r>
              <a:rPr lang="es-ES" dirty="0" smtClean="0"/>
              <a:t> </a:t>
            </a:r>
            <a:r>
              <a:rPr lang="es-ES" dirty="0" err="1" smtClean="0"/>
              <a:t>radicaria</a:t>
            </a:r>
            <a:r>
              <a:rPr lang="es-ES" dirty="0" smtClean="0"/>
              <a:t> en la </a:t>
            </a:r>
            <a:r>
              <a:rPr lang="es-ES" dirty="0" err="1" smtClean="0"/>
              <a:t>possible</a:t>
            </a:r>
            <a:r>
              <a:rPr lang="es-ES" dirty="0" smtClean="0"/>
              <a:t> </a:t>
            </a:r>
            <a:r>
              <a:rPr lang="es-ES" dirty="0" err="1" smtClean="0"/>
              <a:t>interacció</a:t>
            </a:r>
            <a:r>
              <a:rPr lang="es-ES" dirty="0" smtClean="0"/>
              <a:t> entre les </a:t>
            </a:r>
            <a:r>
              <a:rPr lang="es-ES" dirty="0" err="1" smtClean="0"/>
              <a:t>molècules</a:t>
            </a:r>
            <a:r>
              <a:rPr lang="es-ES" dirty="0" smtClean="0"/>
              <a:t> del </a:t>
            </a:r>
            <a:r>
              <a:rPr lang="es-ES" dirty="0" err="1" smtClean="0"/>
              <a:t>nostre</a:t>
            </a:r>
            <a:r>
              <a:rPr lang="es-ES" dirty="0" smtClean="0"/>
              <a:t> </a:t>
            </a:r>
            <a:r>
              <a:rPr lang="es-ES" dirty="0" err="1" smtClean="0"/>
              <a:t>organisme</a:t>
            </a:r>
            <a:r>
              <a:rPr lang="es-ES" dirty="0" smtClean="0"/>
              <a:t> i les </a:t>
            </a:r>
            <a:r>
              <a:rPr lang="es-ES" dirty="0" err="1" smtClean="0"/>
              <a:t>nanopartícules</a:t>
            </a:r>
            <a:r>
              <a:rPr lang="es-ES" dirty="0" smtClean="0"/>
              <a:t>, o en la </a:t>
            </a:r>
            <a:r>
              <a:rPr lang="es-ES" dirty="0" err="1" smtClean="0"/>
              <a:t>possibilitat</a:t>
            </a:r>
            <a:r>
              <a:rPr lang="es-ES" dirty="0" smtClean="0"/>
              <a:t> que </a:t>
            </a:r>
            <a:r>
              <a:rPr lang="es-ES" dirty="0" err="1" smtClean="0"/>
              <a:t>aquestes</a:t>
            </a:r>
            <a:r>
              <a:rPr lang="es-ES" dirty="0" smtClean="0"/>
              <a:t> </a:t>
            </a:r>
            <a:r>
              <a:rPr lang="es-ES" dirty="0" err="1" smtClean="0"/>
              <a:t>nanopartícules</a:t>
            </a:r>
            <a:r>
              <a:rPr lang="es-ES" dirty="0" smtClean="0"/>
              <a:t> </a:t>
            </a:r>
            <a:r>
              <a:rPr lang="es-ES" dirty="0" err="1" smtClean="0"/>
              <a:t>circulessin</a:t>
            </a:r>
            <a:r>
              <a:rPr lang="es-ES" dirty="0" smtClean="0"/>
              <a:t> </a:t>
            </a:r>
            <a:r>
              <a:rPr lang="es-ES" dirty="0" err="1" smtClean="0"/>
              <a:t>lliurement</a:t>
            </a:r>
            <a:r>
              <a:rPr lang="es-ES" dirty="0" smtClean="0"/>
              <a:t> per </a:t>
            </a:r>
            <a:r>
              <a:rPr lang="es-ES" dirty="0" err="1" smtClean="0"/>
              <a:t>l'organisme</a:t>
            </a:r>
            <a:r>
              <a:rPr lang="es-ES" dirty="0" smtClean="0"/>
              <a:t>, </a:t>
            </a:r>
            <a:r>
              <a:rPr lang="es-ES" dirty="0" err="1" smtClean="0"/>
              <a:t>passant</a:t>
            </a:r>
            <a:r>
              <a:rPr lang="es-ES" dirty="0" smtClean="0"/>
              <a:t> a la </a:t>
            </a:r>
            <a:r>
              <a:rPr lang="es-ES" dirty="0" err="1" smtClean="0"/>
              <a:t>nostra</a:t>
            </a:r>
            <a:r>
              <a:rPr lang="es-ES" dirty="0" smtClean="0"/>
              <a:t> </a:t>
            </a:r>
            <a:r>
              <a:rPr lang="es-ES" dirty="0" err="1" smtClean="0"/>
              <a:t>sang</a:t>
            </a:r>
            <a:r>
              <a:rPr lang="es-ES" dirty="0" smtClean="0"/>
              <a:t> i </a:t>
            </a:r>
            <a:r>
              <a:rPr lang="es-ES" dirty="0" err="1" smtClean="0"/>
              <a:t>accedint</a:t>
            </a:r>
            <a:r>
              <a:rPr lang="es-ES" dirty="0" smtClean="0"/>
              <a:t> a </a:t>
            </a:r>
            <a:r>
              <a:rPr lang="es-ES" dirty="0" err="1" smtClean="0"/>
              <a:t>qualsevol</a:t>
            </a:r>
            <a:r>
              <a:rPr lang="es-ES" dirty="0" smtClean="0"/>
              <a:t> </a:t>
            </a:r>
            <a:r>
              <a:rPr lang="es-ES" dirty="0" err="1" smtClean="0"/>
              <a:t>dels</a:t>
            </a:r>
            <a:r>
              <a:rPr lang="es-ES" dirty="0" smtClean="0"/>
              <a:t> </a:t>
            </a:r>
            <a:r>
              <a:rPr lang="es-ES" dirty="0" err="1" smtClean="0"/>
              <a:t>nostres</a:t>
            </a:r>
            <a:r>
              <a:rPr lang="es-ES" dirty="0" smtClean="0"/>
              <a:t> </a:t>
            </a:r>
            <a:r>
              <a:rPr lang="es-ES" dirty="0" err="1" smtClean="0"/>
              <a:t>òrgans</a:t>
            </a:r>
            <a:r>
              <a:rPr lang="es-ES" dirty="0" smtClean="0"/>
              <a:t>. </a:t>
            </a:r>
            <a:r>
              <a:rPr lang="es-ES" dirty="0" smtClean="0"/>
              <a:t>Poden </a:t>
            </a:r>
            <a:r>
              <a:rPr lang="es-ES" dirty="0" smtClean="0"/>
              <a:t>entrar en les </a:t>
            </a:r>
            <a:r>
              <a:rPr lang="es-ES" dirty="0" err="1" smtClean="0"/>
              <a:t>cèl</a:t>
            </a:r>
            <a:r>
              <a:rPr lang="es-ES" dirty="0" smtClean="0"/>
              <a:t> · </a:t>
            </a:r>
            <a:r>
              <a:rPr lang="es-ES" dirty="0" err="1" smtClean="0"/>
              <a:t>lules</a:t>
            </a:r>
            <a:r>
              <a:rPr lang="es-ES" dirty="0" smtClean="0"/>
              <a:t> o </a:t>
            </a:r>
            <a:r>
              <a:rPr lang="es-ES" dirty="0" err="1" smtClean="0"/>
              <a:t>fins</a:t>
            </a:r>
            <a:r>
              <a:rPr lang="es-ES" dirty="0" smtClean="0"/>
              <a:t> i </a:t>
            </a:r>
            <a:r>
              <a:rPr lang="es-ES" dirty="0" err="1" smtClean="0"/>
              <a:t>tot</a:t>
            </a:r>
            <a:r>
              <a:rPr lang="es-ES" dirty="0" smtClean="0"/>
              <a:t> en el </a:t>
            </a:r>
            <a:r>
              <a:rPr lang="es-ES" dirty="0" err="1" smtClean="0"/>
              <a:t>nucli</a:t>
            </a:r>
            <a:r>
              <a:rPr lang="es-ES" dirty="0" smtClean="0"/>
              <a:t> </a:t>
            </a:r>
            <a:r>
              <a:rPr lang="es-ES" dirty="0" err="1" smtClean="0"/>
              <a:t>d'una</a:t>
            </a:r>
            <a:r>
              <a:rPr lang="es-ES" dirty="0" smtClean="0"/>
              <a:t> </a:t>
            </a:r>
            <a:r>
              <a:rPr lang="es-ES" dirty="0" err="1" smtClean="0"/>
              <a:t>cèl</a:t>
            </a:r>
            <a:r>
              <a:rPr lang="es-ES" dirty="0" smtClean="0"/>
              <a:t> · lula si </a:t>
            </a:r>
            <a:r>
              <a:rPr lang="es-ES" dirty="0" err="1" smtClean="0"/>
              <a:t>posseeixen</a:t>
            </a:r>
            <a:r>
              <a:rPr lang="es-ES" dirty="0" smtClean="0"/>
              <a:t> les </a:t>
            </a:r>
            <a:r>
              <a:rPr lang="es-ES" dirty="0" err="1" smtClean="0"/>
              <a:t>característiques</a:t>
            </a:r>
            <a:r>
              <a:rPr lang="es-ES" dirty="0" smtClean="0"/>
              <a:t> </a:t>
            </a:r>
            <a:r>
              <a:rPr lang="es-ES" dirty="0" err="1" smtClean="0"/>
              <a:t>correctes</a:t>
            </a:r>
            <a:r>
              <a:rPr lang="es-ES" dirty="0" smtClean="0"/>
              <a:t>.</a:t>
            </a:r>
            <a:endParaRPr lang="ca-ES" dirty="0" smtClean="0"/>
          </a:p>
          <a:p>
            <a:endParaRPr lang="ca-ES" dirty="0" smtClean="0"/>
          </a:p>
          <a:p>
            <a:endParaRPr lang="ca-ES" dirty="0"/>
          </a:p>
        </p:txBody>
      </p:sp>
      <p:sp>
        <p:nvSpPr>
          <p:cNvPr id="6" name="QuadreDeText 5"/>
          <p:cNvSpPr txBox="1"/>
          <p:nvPr/>
        </p:nvSpPr>
        <p:spPr>
          <a:xfrm>
            <a:off x="611560" y="3501008"/>
            <a:ext cx="720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Un </a:t>
            </a:r>
            <a:r>
              <a:rPr lang="es-ES" dirty="0" err="1" smtClean="0"/>
              <a:t>exemple</a:t>
            </a:r>
            <a:r>
              <a:rPr lang="es-ES" dirty="0" smtClean="0"/>
              <a:t> seria la </a:t>
            </a:r>
            <a:r>
              <a:rPr lang="es-ES" dirty="0" err="1" smtClean="0"/>
              <a:t>nanoplata</a:t>
            </a:r>
            <a:r>
              <a:rPr lang="es-ES" dirty="0" smtClean="0"/>
              <a:t> que </a:t>
            </a:r>
            <a:r>
              <a:rPr lang="es-ES" dirty="0" err="1" smtClean="0"/>
              <a:t>pot</a:t>
            </a:r>
            <a:r>
              <a:rPr lang="es-ES" dirty="0" smtClean="0"/>
              <a:t> ser usada en </a:t>
            </a:r>
            <a:r>
              <a:rPr lang="es-ES" dirty="0" err="1" smtClean="0"/>
              <a:t>els</a:t>
            </a:r>
            <a:r>
              <a:rPr lang="es-ES" dirty="0" smtClean="0"/>
              <a:t> </a:t>
            </a:r>
            <a:r>
              <a:rPr lang="es-ES" dirty="0" err="1" smtClean="0"/>
              <a:t>envasos</a:t>
            </a:r>
            <a:r>
              <a:rPr lang="es-ES" dirty="0" smtClean="0"/>
              <a:t> del </a:t>
            </a:r>
            <a:r>
              <a:rPr lang="es-ES" dirty="0" err="1" smtClean="0"/>
              <a:t>menjar</a:t>
            </a:r>
            <a:r>
              <a:rPr lang="es-ES" dirty="0" smtClean="0"/>
              <a:t> </a:t>
            </a:r>
            <a:r>
              <a:rPr lang="es-ES" dirty="0" err="1" smtClean="0"/>
              <a:t>com</a:t>
            </a:r>
            <a:r>
              <a:rPr lang="es-ES" dirty="0" smtClean="0"/>
              <a:t> una manera </a:t>
            </a:r>
            <a:r>
              <a:rPr lang="es-ES" dirty="0" err="1" smtClean="0"/>
              <a:t>d'estendre</a:t>
            </a:r>
            <a:r>
              <a:rPr lang="es-ES" dirty="0" smtClean="0"/>
              <a:t> la </a:t>
            </a:r>
            <a:r>
              <a:rPr lang="es-ES" dirty="0" err="1" smtClean="0"/>
              <a:t>seva</a:t>
            </a:r>
            <a:r>
              <a:rPr lang="es-ES" dirty="0" smtClean="0"/>
              <a:t> vida útil, </a:t>
            </a:r>
            <a:r>
              <a:rPr lang="es-ES" dirty="0" err="1" smtClean="0"/>
              <a:t>podrien</a:t>
            </a:r>
            <a:r>
              <a:rPr lang="es-ES" dirty="0" smtClean="0"/>
              <a:t> penetrar </a:t>
            </a:r>
            <a:r>
              <a:rPr lang="es-ES" dirty="0" err="1" smtClean="0"/>
              <a:t>certes</a:t>
            </a:r>
            <a:r>
              <a:rPr lang="es-ES" dirty="0" smtClean="0"/>
              <a:t> </a:t>
            </a:r>
            <a:r>
              <a:rPr lang="es-ES" dirty="0" err="1" smtClean="0"/>
              <a:t>barreres</a:t>
            </a:r>
            <a:r>
              <a:rPr lang="es-ES" dirty="0" smtClean="0"/>
              <a:t> </a:t>
            </a:r>
            <a:r>
              <a:rPr lang="es-ES" dirty="0" err="1" smtClean="0"/>
              <a:t>dins</a:t>
            </a:r>
            <a:r>
              <a:rPr lang="es-ES" dirty="0" smtClean="0"/>
              <a:t> del </a:t>
            </a:r>
            <a:r>
              <a:rPr lang="es-ES" dirty="0" err="1" smtClean="0"/>
              <a:t>cos</a:t>
            </a:r>
            <a:r>
              <a:rPr lang="es-ES" dirty="0" smtClean="0"/>
              <a:t> que </a:t>
            </a:r>
            <a:r>
              <a:rPr lang="es-ES" dirty="0" err="1" smtClean="0"/>
              <a:t>significaria</a:t>
            </a:r>
            <a:r>
              <a:rPr lang="es-ES" dirty="0" smtClean="0"/>
              <a:t> que presenten un </a:t>
            </a:r>
            <a:r>
              <a:rPr lang="es-ES" dirty="0" err="1" smtClean="0"/>
              <a:t>risc</a:t>
            </a:r>
            <a:r>
              <a:rPr lang="es-ES" dirty="0" smtClean="0"/>
              <a:t>.</a:t>
            </a:r>
            <a:endParaRPr lang="ca-ES" dirty="0" smtClean="0"/>
          </a:p>
          <a:p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171</TotalTime>
  <Words>306</Words>
  <Application>Microsoft Office PowerPoint</Application>
  <PresentationFormat>Presentació en pantalla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7</vt:i4>
      </vt:variant>
    </vt:vector>
  </HeadingPairs>
  <TitlesOfParts>
    <vt:vector size="8" baseType="lpstr">
      <vt:lpstr>Mirador</vt:lpstr>
      <vt:lpstr>L'INS VERDAGUER </vt:lpstr>
      <vt:lpstr>NANOALIMENTS</vt:lpstr>
      <vt:lpstr>PER QUÈ S’APLICA LA NANOTECNOLOGIA   EN ELS ALIMENTS?</vt:lpstr>
      <vt:lpstr>Diapositiva 4</vt:lpstr>
      <vt:lpstr>QUÈ PODEN SER LES NANOPARTÍCULES QUE S’APLIQUEN ELS NANOALIMENTS?</vt:lpstr>
      <vt:lpstr>RISCOS EN NANOALIMENTS</vt:lpstr>
      <vt:lpstr>Diapositiva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NANOALIMENTS</dc:title>
  <dc:creator>yusra</dc:creator>
  <cp:lastModifiedBy>Generalitat de Catalunya</cp:lastModifiedBy>
  <cp:revision>19</cp:revision>
  <dcterms:created xsi:type="dcterms:W3CDTF">2012-01-20T22:28:20Z</dcterms:created>
  <dcterms:modified xsi:type="dcterms:W3CDTF">2012-01-29T17:46:53Z</dcterms:modified>
</cp:coreProperties>
</file>